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145706093" r:id="rId7"/>
    <p:sldId id="2145706015" r:id="rId8"/>
    <p:sldId id="2145706016" r:id="rId9"/>
    <p:sldId id="2145706094" r:id="rId10"/>
    <p:sldId id="2145706097" r:id="rId11"/>
    <p:sldId id="2145706086" r:id="rId12"/>
    <p:sldId id="2145706087" r:id="rId13"/>
    <p:sldId id="2145706092" r:id="rId14"/>
    <p:sldId id="2145706095" r:id="rId15"/>
    <p:sldId id="2145706096" r:id="rId16"/>
    <p:sldId id="2145706098" r:id="rId17"/>
    <p:sldId id="2145706101" r:id="rId18"/>
    <p:sldId id="2145706099" r:id="rId19"/>
    <p:sldId id="2145706102" r:id="rId20"/>
    <p:sldId id="2145706100" r:id="rId21"/>
    <p:sldId id="2145706103" r:id="rId22"/>
    <p:sldId id="2145706104" r:id="rId23"/>
    <p:sldId id="2145706018" r:id="rId24"/>
    <p:sldId id="2145706017" r:id="rId25"/>
    <p:sldId id="2145706090" r:id="rId26"/>
    <p:sldId id="2145706107" r:id="rId27"/>
    <p:sldId id="2145706007" r:id="rId28"/>
    <p:sldId id="2145706108" r:id="rId29"/>
    <p:sldId id="2145706105" r:id="rId30"/>
    <p:sldId id="2145706106" r:id="rId31"/>
    <p:sldId id="2145705992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445F312-1269-4815-B523-48E50DC91367}">
          <p14:sldIdLst>
            <p14:sldId id="256"/>
            <p14:sldId id="257"/>
            <p14:sldId id="2145706093"/>
            <p14:sldId id="2145706015"/>
            <p14:sldId id="2145706016"/>
            <p14:sldId id="2145706094"/>
            <p14:sldId id="2145706097"/>
            <p14:sldId id="2145706086"/>
            <p14:sldId id="2145706087"/>
            <p14:sldId id="2145706092"/>
            <p14:sldId id="2145706095"/>
            <p14:sldId id="2145706096"/>
            <p14:sldId id="2145706098"/>
            <p14:sldId id="2145706101"/>
            <p14:sldId id="2145706099"/>
            <p14:sldId id="2145706102"/>
            <p14:sldId id="2145706100"/>
            <p14:sldId id="2145706103"/>
            <p14:sldId id="2145706104"/>
            <p14:sldId id="2145706018"/>
            <p14:sldId id="2145706017"/>
            <p14:sldId id="2145706090"/>
            <p14:sldId id="2145706107"/>
            <p14:sldId id="2145706007"/>
            <p14:sldId id="2145706108"/>
            <p14:sldId id="2145706105"/>
            <p14:sldId id="2145706106"/>
            <p14:sldId id="21457059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9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01BAA5-AE87-508E-B6E6-5056CA20C0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8A135-AA1C-19E5-7062-9B495DFDC7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10B26-49D9-4CCF-B758-0BE778E308CE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7F390-B9F6-CDA0-7398-00CAC51499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A69F0-D040-DBEB-5E87-E810CAA807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D0110-176A-4C02-A4C5-83CFC9476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64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826E0-2922-44C5-83DA-9C553013707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61E63-0BB9-45A4-968F-C79052D93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7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61E63-0BB9-45A4-968F-C79052D93C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64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6A583-72CC-4CF0-A4E7-FD602D69D5F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61E63-0BB9-45A4-968F-C79052D93C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0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61E63-0BB9-45A4-968F-C79052D93C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4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61E63-0BB9-45A4-968F-C79052D93C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0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4dd85a01a_0_352"/>
          <p:cNvSpPr txBox="1">
            <a:spLocks noGrp="1"/>
          </p:cNvSpPr>
          <p:nvPr>
            <p:ph type="ctrTitle"/>
          </p:nvPr>
        </p:nvSpPr>
        <p:spPr>
          <a:xfrm>
            <a:off x="415612" y="992767"/>
            <a:ext cx="11360800" cy="2736707"/>
          </a:xfrm>
          <a:prstGeom prst="rect">
            <a:avLst/>
          </a:prstGeom>
        </p:spPr>
        <p:txBody>
          <a:bodyPr spcFirstLastPara="1" wrap="square" lIns="137425" tIns="137425" rIns="137425" bIns="137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sz="6891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5" name="Google Shape;15;ge4dd85a01a_0_35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677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>
                <a:latin typeface="+mj-l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1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6" name="Google Shape;16;ge4dd85a01a_0_35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D957E338-395F-DF31-115A-AEE2109F00E7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16916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4dd85a01a_0_3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53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" name="Google Shape;31;ge4dd85a01a_0_36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052FD-0DDB-56CE-FBF3-5A8D5050D8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279" y="1595992"/>
            <a:ext cx="11359444" cy="4886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Google Shape;288;ge4dd85a01a_0_548">
            <a:extLst>
              <a:ext uri="{FF2B5EF4-FFF2-40B4-BE49-F238E27FC236}">
                <a16:creationId xmlns:a16="http://schemas.microsoft.com/office/drawing/2014/main" id="{DCC699A4-720C-1807-0FF3-59FA019A30F7}"/>
              </a:ext>
            </a:extLst>
          </p:cNvPr>
          <p:cNvSpPr/>
          <p:nvPr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151863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3E8D85-203D-C828-DE80-4B033F7794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8400" y="1714500"/>
            <a:ext cx="5943600" cy="51260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59436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59B8BB-915B-8148-8C84-6ED999BD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8800"/>
            <a:ext cx="4872366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Google Shape;288;ge4dd85a01a_0_548">
            <a:extLst>
              <a:ext uri="{FF2B5EF4-FFF2-40B4-BE49-F238E27FC236}">
                <a16:creationId xmlns:a16="http://schemas.microsoft.com/office/drawing/2014/main" id="{5A2FE4D6-21E6-EC9D-AE2C-810533C207F9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1622132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Content - Yellow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241738-B5CC-8949-B72A-2C6029CA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594360"/>
            <a:ext cx="11149020" cy="1186249"/>
          </a:xfrm>
          <a:prstGeom prst="rect">
            <a:avLst/>
          </a:prstGeom>
        </p:spPr>
        <p:txBody>
          <a:bodyPr lIns="0"/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CE2F85-C568-AF42-9135-FF487DAA4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1" y="1828800"/>
            <a:ext cx="11150073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CE0065-578C-984D-ACC3-6205C04B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EC4D8C62-FB79-1FE3-930D-C364794F83A3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9051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4dd85a01a_0_35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5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477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9" name="Google Shape;19;ge4dd85a01a_0_3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6E05E7F8-E13A-8558-F334-00D70A8AC54E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217622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e4dd85a01a_0_3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53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6" name="Google Shape;26;ge4dd85a01a_0_363"/>
          <p:cNvSpPr txBox="1">
            <a:spLocks noGrp="1"/>
          </p:cNvSpPr>
          <p:nvPr>
            <p:ph type="body" idx="1"/>
          </p:nvPr>
        </p:nvSpPr>
        <p:spPr>
          <a:xfrm>
            <a:off x="415600" y="2423441"/>
            <a:ext cx="3319410" cy="3144702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marL="84144" lvl="0" indent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20"/>
            </a:lvl1pPr>
            <a:lvl2pPr marL="807781" lvl="1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2pPr>
            <a:lvl3pPr marL="1211671" lvl="2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3pPr>
            <a:lvl4pPr marL="1615562" lvl="3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4pPr>
            <a:lvl5pPr marL="2019452" lvl="4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5pPr>
            <a:lvl6pPr marL="2423343" lvl="5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6pPr>
            <a:lvl7pPr marL="2827233" lvl="6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7pPr>
            <a:lvl8pPr marL="3231124" lvl="7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8pPr>
            <a:lvl9pPr marL="3635014" lvl="8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ge4dd85a01a_0_36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oogle Shape;26;ge4dd85a01a_0_363">
            <a:extLst>
              <a:ext uri="{FF2B5EF4-FFF2-40B4-BE49-F238E27FC236}">
                <a16:creationId xmlns:a16="http://schemas.microsoft.com/office/drawing/2014/main" id="{BC1F6172-25F0-1116-6B21-576D466F482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436295" y="2423441"/>
            <a:ext cx="3319410" cy="3144702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marL="84144" lvl="0" indent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20"/>
            </a:lvl1pPr>
            <a:lvl2pPr marL="807781" lvl="1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2pPr>
            <a:lvl3pPr marL="1211671" lvl="2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3pPr>
            <a:lvl4pPr marL="1615562" lvl="3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4pPr>
            <a:lvl5pPr marL="2019452" lvl="4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5pPr>
            <a:lvl6pPr marL="2423343" lvl="5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6pPr>
            <a:lvl7pPr marL="2827233" lvl="6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7pPr>
            <a:lvl8pPr marL="3231124" lvl="7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8pPr>
            <a:lvl9pPr marL="3635014" lvl="8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26;ge4dd85a01a_0_363">
            <a:extLst>
              <a:ext uri="{FF2B5EF4-FFF2-40B4-BE49-F238E27FC236}">
                <a16:creationId xmlns:a16="http://schemas.microsoft.com/office/drawing/2014/main" id="{1A9B0278-6675-DC0A-2C87-EB09C97CAA47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8456990" y="2423441"/>
            <a:ext cx="3319410" cy="3144702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marL="84144" lvl="0" indent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20"/>
            </a:lvl1pPr>
            <a:lvl2pPr marL="807781" lvl="1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2pPr>
            <a:lvl3pPr marL="1211671" lvl="2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3pPr>
            <a:lvl4pPr marL="1615562" lvl="3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4pPr>
            <a:lvl5pPr marL="2019452" lvl="4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5pPr>
            <a:lvl6pPr marL="2423343" lvl="5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6pPr>
            <a:lvl7pPr marL="2827233" lvl="6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7pPr>
            <a:lvl8pPr marL="3231124" lvl="7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8pPr>
            <a:lvl9pPr marL="3635014" lvl="8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288;ge4dd85a01a_0_548">
            <a:extLst>
              <a:ext uri="{FF2B5EF4-FFF2-40B4-BE49-F238E27FC236}">
                <a16:creationId xmlns:a16="http://schemas.microsoft.com/office/drawing/2014/main" id="{9DD033B3-441B-134F-46D5-FBAC32397F11}"/>
              </a:ext>
            </a:extLst>
          </p:cNvPr>
          <p:cNvSpPr/>
          <p:nvPr/>
        </p:nvSpPr>
        <p:spPr>
          <a:xfrm>
            <a:off x="-9845" y="6683875"/>
            <a:ext cx="12200128" cy="1741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D19E0879-2EBA-8CD0-CE07-93F864020D95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106277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1_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e4dd85a01a_0_3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53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8" name="Google Shape;28;ge4dd85a01a_0_36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DA5A28-0D1C-4B62-0DA4-7D90C3EF97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5600" y="2423441"/>
            <a:ext cx="3318933" cy="31443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4DAA50D-0CE5-A6D8-ACF5-4C4D01688F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6534" y="2423441"/>
            <a:ext cx="3318933" cy="31443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5BCBB7E-EBB1-CD00-2A38-A2631ACF60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57467" y="2423441"/>
            <a:ext cx="3318933" cy="31443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6002B-A908-69E0-1668-B6B5D39FC3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4852" y="1778513"/>
            <a:ext cx="3318933" cy="567993"/>
          </a:xfrm>
          <a:prstGeom prst="rect">
            <a:avLst/>
          </a:prstGeom>
        </p:spPr>
        <p:txBody>
          <a:bodyPr/>
          <a:lstStyle>
            <a:lvl1pPr marL="50486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FC95A16-A442-D4F3-C1FE-42BF24C65D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36534" y="1777912"/>
            <a:ext cx="3318933" cy="567993"/>
          </a:xfrm>
          <a:prstGeom prst="rect">
            <a:avLst/>
          </a:prstGeom>
        </p:spPr>
        <p:txBody>
          <a:bodyPr/>
          <a:lstStyle>
            <a:lvl1pPr marL="50486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2342A22-AE46-6C77-F4BC-774BC2EA43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57467" y="1777912"/>
            <a:ext cx="3318933" cy="567993"/>
          </a:xfrm>
          <a:prstGeom prst="rect">
            <a:avLst/>
          </a:prstGeom>
        </p:spPr>
        <p:txBody>
          <a:bodyPr/>
          <a:lstStyle>
            <a:lvl1pPr marL="50486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8D03C1CE-C9A9-58BB-CF83-884DA4A14891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432256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4dd85a01a_0_371"/>
          <p:cNvSpPr txBox="1">
            <a:spLocks noGrp="1"/>
          </p:cNvSpPr>
          <p:nvPr>
            <p:ph type="title"/>
          </p:nvPr>
        </p:nvSpPr>
        <p:spPr>
          <a:xfrm>
            <a:off x="415600" y="594360"/>
            <a:ext cx="4210022" cy="1007647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1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4" name="Google Shape;34;ge4dd85a01a_0_371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852800"/>
            <a:ext cx="4210021" cy="4239166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marL="207555" lvl="0" indent="-20755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85"/>
            </a:lvl1pPr>
            <a:lvl2pPr marL="807781" lvl="1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20"/>
            </a:lvl2pPr>
            <a:lvl3pPr marL="1211671" lvl="2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55"/>
            </a:lvl3pPr>
            <a:lvl4pPr marL="1615562" lvl="3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4pPr>
            <a:lvl5pPr marL="2019452" lvl="4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5pPr>
            <a:lvl6pPr marL="2423343" lvl="5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6pPr>
            <a:lvl7pPr marL="2827233" lvl="6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7pPr>
            <a:lvl8pPr marL="3231124" lvl="7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8pPr>
            <a:lvl9pPr marL="3635014" lvl="8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9pPr>
          </a:lstStyle>
          <a:p>
            <a:pPr lvl="0"/>
            <a:r>
              <a:rPr lang="en-US" dirty="0"/>
              <a:t> </a:t>
            </a:r>
            <a:endParaRPr dirty="0"/>
          </a:p>
        </p:txBody>
      </p:sp>
      <p:sp>
        <p:nvSpPr>
          <p:cNvPr id="35" name="Google Shape;35;ge4dd85a01a_0_3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9CEA1-DAA7-7773-9136-0A59BCCD1A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349" y="1200149"/>
            <a:ext cx="5962652" cy="5657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DB4254E5-6D71-BE52-DD26-6823BFC4D290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  <p:pic>
        <p:nvPicPr>
          <p:cNvPr id="7" name="Picture 6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D1115EB3-156E-DB4B-89DD-46B78CAD1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9" name="Picture 8" descr="A person wearing a cape and a red cape&#10;&#10;Description automatically generated">
            <a:extLst>
              <a:ext uri="{FF2B5EF4-FFF2-40B4-BE49-F238E27FC236}">
                <a16:creationId xmlns:a16="http://schemas.microsoft.com/office/drawing/2014/main" id="{E60957CA-7698-89CA-3621-954265DA4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200150"/>
            <a:ext cx="5962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6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4dd85a01a_0_371"/>
          <p:cNvSpPr txBox="1">
            <a:spLocks noGrp="1"/>
          </p:cNvSpPr>
          <p:nvPr>
            <p:ph type="title"/>
          </p:nvPr>
        </p:nvSpPr>
        <p:spPr>
          <a:xfrm>
            <a:off x="415601" y="594360"/>
            <a:ext cx="5680399" cy="825230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1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18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4" name="Google Shape;34;ge4dd85a01a_0_371"/>
          <p:cNvSpPr txBox="1">
            <a:spLocks noGrp="1"/>
          </p:cNvSpPr>
          <p:nvPr>
            <p:ph type="body" idx="1"/>
          </p:nvPr>
        </p:nvSpPr>
        <p:spPr>
          <a:xfrm>
            <a:off x="415599" y="1506595"/>
            <a:ext cx="5680400" cy="4711027"/>
          </a:xfrm>
          <a:prstGeom prst="rect">
            <a:avLst/>
          </a:prstGeom>
        </p:spPr>
        <p:txBody>
          <a:bodyPr spcFirstLastPara="1" wrap="square" lIns="137425" tIns="137425" rIns="137425" bIns="137425" anchor="t" anchorCtr="0">
            <a:normAutofit/>
          </a:bodyPr>
          <a:lstStyle>
            <a:lvl1pPr marL="256639" lvl="0" indent="-25663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85"/>
            </a:lvl1pPr>
            <a:lvl2pPr marL="807781" lvl="1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20"/>
            </a:lvl2pPr>
            <a:lvl3pPr marL="1211671" lvl="2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55"/>
            </a:lvl3pPr>
            <a:lvl4pPr marL="1615562" lvl="3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55"/>
            </a:lvl4pPr>
            <a:lvl5pPr marL="2019452" lvl="4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>
                <a:latin typeface="+mn-lt"/>
              </a:defRPr>
            </a:lvl5pPr>
            <a:lvl6pPr marL="2423343" lvl="5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6pPr>
            <a:lvl7pPr marL="2827233" lvl="6" indent="-30291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90"/>
            </a:lvl7pPr>
            <a:lvl8pPr marL="3231124" lvl="7" indent="-302918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590"/>
            </a:lvl8pPr>
            <a:lvl9pPr marL="3635014" lvl="8" indent="-302918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5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ge4dd85a01a_0_3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115DF-073A-7293-D2A8-4F89CECC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8191" y="0"/>
            <a:ext cx="556381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03F1C866-94C7-DA69-52C7-23388C177CFA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CDF1F1DF-B461-E564-C77E-B133EC59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9904"/>
            <a:ext cx="94211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1_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4dd85a01a_0_375"/>
          <p:cNvSpPr txBox="1">
            <a:spLocks noGrp="1"/>
          </p:cNvSpPr>
          <p:nvPr>
            <p:ph type="title"/>
          </p:nvPr>
        </p:nvSpPr>
        <p:spPr>
          <a:xfrm>
            <a:off x="653667" y="600201"/>
            <a:ext cx="8490400" cy="5105656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636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8" name="Google Shape;38;ge4dd85a01a_0_37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288;ge4dd85a01a_0_548">
            <a:extLst>
              <a:ext uri="{FF2B5EF4-FFF2-40B4-BE49-F238E27FC236}">
                <a16:creationId xmlns:a16="http://schemas.microsoft.com/office/drawing/2014/main" id="{AD7A7412-B0B4-D0E4-A73B-0CB4BE1A79EC}"/>
              </a:ext>
            </a:extLst>
          </p:cNvPr>
          <p:cNvSpPr/>
          <p:nvPr userDrawn="1"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159732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4dd85a01a_0_384"/>
          <p:cNvSpPr txBox="1">
            <a:spLocks noGrp="1"/>
          </p:cNvSpPr>
          <p:nvPr>
            <p:ph type="body" idx="1"/>
          </p:nvPr>
        </p:nvSpPr>
        <p:spPr>
          <a:xfrm>
            <a:off x="2091019" y="5562945"/>
            <a:ext cx="7998400" cy="806753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marL="403890" lvl="0" indent="-20194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12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ge4dd85a01a_0_38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97456-6206-8E9C-0066-75F59E8D21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4124"/>
            <a:ext cx="12192000" cy="52491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Google Shape;288;ge4dd85a01a_0_548">
            <a:extLst>
              <a:ext uri="{FF2B5EF4-FFF2-40B4-BE49-F238E27FC236}">
                <a16:creationId xmlns:a16="http://schemas.microsoft.com/office/drawing/2014/main" id="{246ED8EE-5075-72D8-EECF-9D4D2D13073D}"/>
              </a:ext>
            </a:extLst>
          </p:cNvPr>
          <p:cNvSpPr/>
          <p:nvPr/>
        </p:nvSpPr>
        <p:spPr>
          <a:xfrm>
            <a:off x="0" y="0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222470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4dd85a01a_0_39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oogle Shape;288;ge4dd85a01a_0_548">
            <a:extLst>
              <a:ext uri="{FF2B5EF4-FFF2-40B4-BE49-F238E27FC236}">
                <a16:creationId xmlns:a16="http://schemas.microsoft.com/office/drawing/2014/main" id="{038B8AE9-D75A-6794-40CF-E190BD6FE1BB}"/>
              </a:ext>
            </a:extLst>
          </p:cNvPr>
          <p:cNvSpPr/>
          <p:nvPr/>
        </p:nvSpPr>
        <p:spPr>
          <a:xfrm>
            <a:off x="-8128" y="-8613"/>
            <a:ext cx="12200128" cy="1741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768" tIns="80768" rIns="80768" bIns="807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90"/>
          </a:p>
        </p:txBody>
      </p:sp>
    </p:spTree>
    <p:extLst>
      <p:ext uri="{BB962C8B-B14F-4D97-AF65-F5344CB8AC3E}">
        <p14:creationId xmlns:p14="http://schemas.microsoft.com/office/powerpoint/2010/main" val="185929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e4dd85a01a_0_348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26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425" tIns="137425" rIns="137425" bIns="137425" anchor="t" anchorCtr="0">
            <a:norm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  <a:defRPr sz="2700">
                <a:solidFill>
                  <a:schemeClr val="dk2"/>
                </a:solidFill>
              </a:defRPr>
            </a:lvl1pPr>
            <a:lvl2pPr marL="914400" lvl="1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2pPr>
            <a:lvl3pPr marL="1371600" lvl="2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3pPr>
            <a:lvl4pPr marL="1828800" lvl="3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4pPr>
            <a:lvl5pPr marL="2286000" lvl="4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5pPr>
            <a:lvl6pPr marL="2743200" lvl="5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6pPr>
            <a:lvl7pPr marL="3200400" lvl="6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7pPr>
            <a:lvl8pPr marL="3657600" lvl="7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8pPr>
            <a:lvl9pPr marL="4114800" lvl="8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9pPr>
          </a:lstStyle>
          <a:p>
            <a:pPr lvl="0"/>
            <a:endParaRPr dirty="0"/>
          </a:p>
        </p:txBody>
      </p:sp>
      <p:sp>
        <p:nvSpPr>
          <p:cNvPr id="12" name="Google Shape;12;ge4dd85a01a_0_34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425" tIns="137425" rIns="137425" bIns="137425" anchor="ctr" anchorCtr="0">
            <a:normAutofit/>
          </a:bodyPr>
          <a:lstStyle>
            <a:lvl1pPr lvl="0" algn="r" rtl="0">
              <a:buNone/>
              <a:defRPr sz="1325">
                <a:solidFill>
                  <a:schemeClr val="dk2"/>
                </a:solidFill>
              </a:defRPr>
            </a:lvl1pPr>
            <a:lvl2pPr lvl="1" algn="r" rtl="0">
              <a:buNone/>
              <a:defRPr sz="1325">
                <a:solidFill>
                  <a:schemeClr val="dk2"/>
                </a:solidFill>
              </a:defRPr>
            </a:lvl2pPr>
            <a:lvl3pPr lvl="2" algn="r" rtl="0">
              <a:buNone/>
              <a:defRPr sz="1325">
                <a:solidFill>
                  <a:schemeClr val="dk2"/>
                </a:solidFill>
              </a:defRPr>
            </a:lvl3pPr>
            <a:lvl4pPr lvl="3" algn="r" rtl="0">
              <a:buNone/>
              <a:defRPr sz="1325">
                <a:solidFill>
                  <a:schemeClr val="dk2"/>
                </a:solidFill>
              </a:defRPr>
            </a:lvl4pPr>
            <a:lvl5pPr lvl="4" algn="r" rtl="0">
              <a:buNone/>
              <a:defRPr sz="1325">
                <a:solidFill>
                  <a:schemeClr val="dk2"/>
                </a:solidFill>
              </a:defRPr>
            </a:lvl5pPr>
            <a:lvl6pPr lvl="5" algn="r" rtl="0">
              <a:buNone/>
              <a:defRPr sz="1325">
                <a:solidFill>
                  <a:schemeClr val="dk2"/>
                </a:solidFill>
              </a:defRPr>
            </a:lvl6pPr>
            <a:lvl7pPr lvl="6" algn="r" rtl="0">
              <a:buNone/>
              <a:defRPr sz="1325">
                <a:solidFill>
                  <a:schemeClr val="dk2"/>
                </a:solidFill>
              </a:defRPr>
            </a:lvl7pPr>
            <a:lvl8pPr lvl="7" algn="r" rtl="0">
              <a:buNone/>
              <a:defRPr sz="1325">
                <a:solidFill>
                  <a:schemeClr val="dk2"/>
                </a:solidFill>
              </a:defRPr>
            </a:lvl8pPr>
            <a:lvl9pPr lvl="8" algn="r" rtl="0">
              <a:buNone/>
              <a:defRPr sz="132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A37F9-103A-84F6-9120-7AEEC5771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9276" t="28576" r="28849" b="29278"/>
          <a:stretch/>
        </p:blipFill>
        <p:spPr>
          <a:xfrm>
            <a:off x="306346" y="6080703"/>
            <a:ext cx="657420" cy="661680"/>
          </a:xfrm>
          <a:prstGeom prst="rect">
            <a:avLst/>
          </a:prstGeom>
        </p:spPr>
      </p:pic>
      <p:pic>
        <p:nvPicPr>
          <p:cNvPr id="4" name="Google Shape;15;p3">
            <a:extLst>
              <a:ext uri="{FF2B5EF4-FFF2-40B4-BE49-F238E27FC236}">
                <a16:creationId xmlns:a16="http://schemas.microsoft.com/office/drawing/2014/main" id="{EC0CB818-D90E-2DCF-FFCF-74F50CDE2505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 b="74999"/>
          <a:stretch/>
        </p:blipFill>
        <p:spPr>
          <a:xfrm>
            <a:off x="0" y="0"/>
            <a:ext cx="12192000" cy="153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;p3">
            <a:extLst>
              <a:ext uri="{FF2B5EF4-FFF2-40B4-BE49-F238E27FC236}">
                <a16:creationId xmlns:a16="http://schemas.microsoft.com/office/drawing/2014/main" id="{48ED345E-F1D2-8690-8821-B0A653E0BCAC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0109334" y="286819"/>
            <a:ext cx="1752600" cy="3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476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800" r:id="rId10"/>
    <p:sldLayoutId id="2147483804" r:id="rId11"/>
    <p:sldLayoutId id="2147483806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03890" marR="0" lvl="0" indent="-353404" algn="l" rtl="0" eaLnBrk="1" hangingPunct="1">
        <a:lnSpc>
          <a:spcPct val="100000"/>
        </a:lnSpc>
        <a:spcBef>
          <a:spcPts val="0"/>
        </a:spcBef>
        <a:spcAft>
          <a:spcPts val="530"/>
        </a:spcAft>
        <a:buClr>
          <a:srgbClr val="000000"/>
        </a:buClr>
        <a:buFont typeface="Arial" panose="020B0604020202020204" pitchFamily="34" charset="0"/>
        <a:buChar char="●"/>
        <a:defRPr sz="1237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2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L="1211671" marR="0" lvl="2" indent="-31974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●"/>
        <a:defRPr sz="1237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67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5733-4A24-2939-365E-AB65EEBE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1116616"/>
            <a:ext cx="4333381" cy="2408904"/>
          </a:xfrm>
        </p:spPr>
        <p:txBody>
          <a:bodyPr wrap="square"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HEALTH AND DEMOGRAPHICS: </a:t>
            </a:r>
            <a:br>
              <a:rPr lang="en-US" sz="4000" b="1" dirty="0"/>
            </a:br>
            <a:r>
              <a:rPr lang="en-US" sz="4000" b="1" dirty="0"/>
              <a:t>DEATH RATES FOR FLU</a:t>
            </a:r>
            <a:br>
              <a:rPr lang="en-US" sz="4000" b="1" dirty="0"/>
            </a:br>
            <a:br>
              <a:rPr lang="en-US" sz="3200" dirty="0"/>
            </a:br>
            <a:r>
              <a:rPr lang="en-US" sz="2700" b="1" dirty="0"/>
              <a:t>GROUP 16 – DEATH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E1268-5D59-888C-CD74-FF506FB23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003040"/>
            <a:ext cx="4333381" cy="2004470"/>
          </a:xfrm>
        </p:spPr>
        <p:txBody>
          <a:bodyPr wrap="square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Ravi Kiran Nallamothu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Sandeep Kumar Balachandran Nair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Satyasandeep Pulletikurthi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Vinay Chowdary Mandava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F809-40FA-47F4-2FF9-82E7A1A8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72" y="181406"/>
            <a:ext cx="11149020" cy="900143"/>
          </a:xfrm>
        </p:spPr>
        <p:txBody>
          <a:bodyPr>
            <a:normAutofit/>
          </a:bodyPr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FE1D-2A24-87DA-3885-7EBB0FF0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2" y="1081550"/>
            <a:ext cx="5287296" cy="257425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</a:rPr>
              <a:t>Temporal Trends (2010-2020)</a:t>
            </a:r>
            <a:endParaRPr lang="en-US" b="0" i="0" dirty="0">
              <a:solidFill>
                <a:srgbClr val="FF0000"/>
              </a:solidFill>
              <a:effectLst/>
            </a:endParaRPr>
          </a:p>
          <a:p>
            <a:pPr marL="57150" indent="0" algn="just"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     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Overall declining trend in death     rates.</a:t>
            </a:r>
          </a:p>
          <a:p>
            <a:pPr marL="57150" indent="0" algn="just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Confidence interval widens, 	suggesting     	increased 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variability.</a:t>
            </a:r>
          </a:p>
          <a:p>
            <a:pPr marL="57150" indent="0" algn="just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Indicates a need for further investigation.</a:t>
            </a:r>
          </a:p>
        </p:txBody>
      </p:sp>
      <p:pic>
        <p:nvPicPr>
          <p:cNvPr id="5" name="Picture 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B1A11DAF-23B3-8BCF-ECA6-D54B29CAA3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37150-57AF-8E98-67E1-0FE9C9D7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34" y="1081549"/>
            <a:ext cx="4770147" cy="2743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C86CDC-0F2B-636B-EA9A-87373649FD19}"/>
              </a:ext>
            </a:extLst>
          </p:cNvPr>
          <p:cNvSpPr txBox="1">
            <a:spLocks/>
          </p:cNvSpPr>
          <p:nvPr/>
        </p:nvSpPr>
        <p:spPr>
          <a:xfrm>
            <a:off x="5994082" y="3790337"/>
            <a:ext cx="5287296" cy="257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425" tIns="137425" rIns="137425" bIns="137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 panose="020B0604020202020204" pitchFamily="34" charset="0"/>
              <a:buChar char="●"/>
              <a:defRPr sz="27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914400" marR="0" lvl="1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1371600" marR="0" lvl="2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 panose="020B0604020202020204" pitchFamily="34" charset="0"/>
              <a:buChar char="■"/>
              <a:defRPr sz="21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828800" marR="0" lvl="3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Poverty Level Impact</a:t>
            </a:r>
            <a:endParaRPr lang="en-US" dirty="0">
              <a:solidFill>
                <a:srgbClr val="FF0000"/>
              </a:solidFill>
            </a:endParaRPr>
          </a:p>
          <a:p>
            <a:pPr marL="57150" indent="0" algn="just">
              <a:buFont typeface="Arial" panose="020B0604020202020204" pitchFamily="34" charset="0"/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      </a:t>
            </a:r>
            <a:r>
              <a:rPr lang="en-US" sz="2000" b="1" dirty="0">
                <a:solidFill>
                  <a:schemeClr val="tx1"/>
                </a:solidFill>
              </a:rPr>
              <a:t>"Poorest Cities" consistently contribute      	more to death rates.</a:t>
            </a:r>
          </a:p>
          <a:p>
            <a:pPr marL="57150" indent="0" algn="just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Highlights persistent disparities over 	2010-2021.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9F70E-4BCE-9292-3163-78BC1E9F2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14" y="3834071"/>
            <a:ext cx="4071282" cy="257425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5966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F809-40FA-47F4-2FF9-82E7A1A8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72" y="181406"/>
            <a:ext cx="11149020" cy="900143"/>
          </a:xfrm>
        </p:spPr>
        <p:txBody>
          <a:bodyPr>
            <a:normAutofit/>
          </a:bodyPr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FE1D-2A24-87DA-3885-7EBB0FF0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32" y="1081549"/>
            <a:ext cx="5287296" cy="2574258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</a:rPr>
              <a:t>Visualizing Death Rates Across States &amp; Cities</a:t>
            </a:r>
          </a:p>
          <a:p>
            <a:pPr marL="57150" indent="0" algn="l"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    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California and New York show higher rates.</a:t>
            </a:r>
          </a:p>
          <a:p>
            <a:pPr marL="57150" indent="0" algn="just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NY, MI, and PA exhibit higher death rates.</a:t>
            </a:r>
          </a:p>
          <a:p>
            <a:pPr marL="57150" indent="0" algn="just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2000" b="1" i="0" dirty="0">
                <a:solidFill>
                  <a:schemeClr val="tx1"/>
                </a:solidFill>
                <a:effectLst/>
              </a:rPr>
              <a:t>TX and CA show lower rates.</a:t>
            </a:r>
          </a:p>
        </p:txBody>
      </p:sp>
      <p:pic>
        <p:nvPicPr>
          <p:cNvPr id="5" name="Picture 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B1A11DAF-23B3-8BCF-ECA6-D54B29CAA3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3" y="6041403"/>
            <a:ext cx="942109" cy="76603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C86CDC-0F2B-636B-EA9A-87373649FD19}"/>
              </a:ext>
            </a:extLst>
          </p:cNvPr>
          <p:cNvSpPr txBox="1">
            <a:spLocks/>
          </p:cNvSpPr>
          <p:nvPr/>
        </p:nvSpPr>
        <p:spPr>
          <a:xfrm>
            <a:off x="471054" y="3824749"/>
            <a:ext cx="5287296" cy="257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425" tIns="137425" rIns="137425" bIns="137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 panose="020B0604020202020204" pitchFamily="34" charset="0"/>
              <a:buChar char="●"/>
              <a:defRPr sz="27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914400" marR="0" lvl="1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1371600" marR="0" lvl="2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 panose="020B0604020202020204" pitchFamily="34" charset="0"/>
              <a:buChar char="■"/>
              <a:defRPr sz="21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828800" marR="0" lvl="3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Racial Disparities</a:t>
            </a:r>
            <a:endParaRPr lang="en-US" dirty="0">
              <a:solidFill>
                <a:srgbClr val="FF0000"/>
              </a:solidFill>
            </a:endParaRPr>
          </a:p>
          <a:p>
            <a:pPr marL="57150" indent="0" algn="just">
              <a:buFont typeface="Arial" panose="020B0604020202020204" pitchFamily="34" charset="0"/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      </a:t>
            </a:r>
            <a:r>
              <a:rPr lang="en-US" sz="2000" b="1" dirty="0">
                <a:solidFill>
                  <a:schemeClr val="tx1"/>
                </a:solidFill>
              </a:rPr>
              <a:t>'Black' category shows high variance and 	outliers.</a:t>
            </a:r>
          </a:p>
          <a:p>
            <a:pPr marL="57150" indent="0" algn="just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'Asian/PI' and 'White' categories have 	lower median rates.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0B38F-24C6-54FA-7C77-9E76594B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1081549"/>
            <a:ext cx="515341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ED325-FEB5-065B-9C10-683138A64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35" y="3824750"/>
            <a:ext cx="46231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CDF8-CDC6-C3D5-0AE2-16457E15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" y="375955"/>
            <a:ext cx="11149020" cy="772886"/>
          </a:xfrm>
        </p:spPr>
        <p:txBody>
          <a:bodyPr/>
          <a:lstStyle/>
          <a:p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0D48-A40A-B6D0-A8D6-AA203753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1" y="1317172"/>
            <a:ext cx="11150073" cy="5049734"/>
          </a:xfrm>
        </p:spPr>
        <p:txBody>
          <a:bodyPr numCol="2">
            <a:normAutofit/>
          </a:bodyPr>
          <a:lstStyle/>
          <a:p>
            <a:pPr marL="57150" indent="0">
              <a:buNone/>
            </a:pPr>
            <a:r>
              <a:rPr lang="en-US" sz="2800" dirty="0"/>
              <a:t>Grouping – Hierarchical Clustering: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After Hierarchical clustering the dataset size is 1234 rows and 49 columns</a:t>
            </a:r>
          </a:p>
          <a:p>
            <a:pPr marL="57150" indent="0">
              <a:buNone/>
            </a:pPr>
            <a:r>
              <a:rPr lang="en-US" dirty="0"/>
              <a:t>State: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City: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0A966-E691-A886-BE30-08A41970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02" y="3253896"/>
            <a:ext cx="3929744" cy="266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B1BA1-AE27-4FA7-FF3F-961F896E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882" y="3020766"/>
            <a:ext cx="5247642" cy="2898713"/>
          </a:xfrm>
          <a:prstGeom prst="rect">
            <a:avLst/>
          </a:prstGeom>
        </p:spPr>
      </p:pic>
      <p:pic>
        <p:nvPicPr>
          <p:cNvPr id="8" name="Picture 7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0FC6C378-B569-DA4E-93B0-3F2F45F70E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1" y="6090731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047C-5F3F-2BE9-BD23-91BCCEDE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" y="370115"/>
            <a:ext cx="10970930" cy="762000"/>
          </a:xfrm>
        </p:spPr>
        <p:txBody>
          <a:bodyPr/>
          <a:lstStyle/>
          <a:p>
            <a:r>
              <a:rPr lang="en-US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4F751-FF55-3AB5-4312-63236186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1" y="1132116"/>
            <a:ext cx="11150073" cy="5234790"/>
          </a:xfrm>
        </p:spPr>
        <p:txBody>
          <a:bodyPr/>
          <a:lstStyle/>
          <a:p>
            <a:r>
              <a:rPr lang="en-US" dirty="0"/>
              <a:t>One Hot Encoding: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E0300-9786-0FE4-12DA-342AB3B3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7" y="3702519"/>
            <a:ext cx="11150073" cy="145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4B1BB3-752C-3405-766C-73AD7228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27" y="5027178"/>
            <a:ext cx="11150073" cy="1469480"/>
          </a:xfrm>
          <a:prstGeom prst="rect">
            <a:avLst/>
          </a:prstGeom>
        </p:spPr>
      </p:pic>
      <p:pic>
        <p:nvPicPr>
          <p:cNvPr id="10" name="Picture 9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D7A55EDF-6560-5EDD-92BB-28E01E6D7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" y="6102847"/>
            <a:ext cx="942109" cy="766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6F391-2086-F35A-C797-9E570D465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26" y="1996729"/>
            <a:ext cx="11150073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4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E5B39-D632-225F-5955-F35D182446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1365463" y="1534887"/>
            <a:ext cx="9781508" cy="456231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26D1-87DE-DF36-61F4-1B367CE0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59230"/>
            <a:ext cx="8736227" cy="14213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Machine learning model: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B5034785-5D08-3446-B5B7-30A2C06C5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5989250"/>
            <a:ext cx="963561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905B-3D6B-E8A4-089D-3828C393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15687"/>
            <a:ext cx="11149020" cy="827314"/>
          </a:xfrm>
        </p:spPr>
        <p:txBody>
          <a:bodyPr/>
          <a:lstStyle/>
          <a:p>
            <a:r>
              <a:rPr lang="en-US" b="1" dirty="0"/>
              <a:t>Statistical analysis 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D553-038A-0855-18CD-20D9EB80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143001"/>
            <a:ext cx="8348778" cy="5223904"/>
          </a:xfrm>
        </p:spPr>
        <p:txBody>
          <a:bodyPr>
            <a:normAutofit lnSpcReduction="10000"/>
          </a:bodyPr>
          <a:lstStyle/>
          <a:p>
            <a:pPr marL="57150" indent="0">
              <a:buNone/>
            </a:pPr>
            <a:r>
              <a:rPr lang="en-US" sz="2800" b="1" dirty="0">
                <a:latin typeface="+mj-lt"/>
              </a:rPr>
              <a:t>Ridge regression:</a:t>
            </a:r>
          </a:p>
          <a:p>
            <a:pPr marL="57150" indent="0">
              <a:buNone/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Dependent Variable: ‘DeathRate_per_100,000’ Mortality rate per 100,000 people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</a:p>
          <a:p>
            <a:pPr marL="57150" indent="0">
              <a:lnSpc>
                <a:spcPct val="100000"/>
              </a:lnSpc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Mean Squared Error (MSE): 7.589574772134862</a:t>
            </a:r>
          </a:p>
          <a:p>
            <a:pPr marL="57150" indent="0">
              <a:lnSpc>
                <a:spcPct val="100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R-squared: 0.7104020858944966, The R-squared value indicates that the model explains approximately 71% of the variance in the dependent variable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5715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Most Significant Positive Variables: City_Cluster_7, </a:t>
            </a:r>
            <a:r>
              <a:rPr lang="en-US" sz="2000" dirty="0" err="1">
                <a:solidFill>
                  <a:schemeClr val="tx1"/>
                </a:solidFill>
              </a:rPr>
              <a:t>Race_Black</a:t>
            </a:r>
            <a:r>
              <a:rPr lang="en-US" sz="2000" dirty="0">
                <a:solidFill>
                  <a:schemeClr val="tx1"/>
                </a:solidFill>
              </a:rPr>
              <a:t>, City_Cluster_10</a:t>
            </a:r>
          </a:p>
          <a:p>
            <a:pPr marL="57150" indent="0">
              <a:lnSpc>
                <a:spcPct val="100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Most Significant Negative Variables: City_Cluster_6, City_Cluster_3, City_Cluster_1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01937-7C21-07DA-B540-5726E62F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92" y="1132115"/>
            <a:ext cx="3204884" cy="5603487"/>
          </a:xfrm>
          <a:prstGeom prst="rect">
            <a:avLst/>
          </a:prstGeom>
        </p:spPr>
      </p:pic>
      <p:pic>
        <p:nvPicPr>
          <p:cNvPr id="8" name="Picture 7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B1F716B6-5ED2-B685-33EF-606B3C310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" y="6076335"/>
            <a:ext cx="963561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1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6EE28E-1656-95BD-E75A-26ADAC95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347" y="1141659"/>
            <a:ext cx="5633008" cy="5225246"/>
          </a:xfrm>
          <a:prstGeom prst="rect">
            <a:avLst/>
          </a:prstGeom>
          <a:noFill/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835238C-7853-AFBD-2EF9-6CFAF9CF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1" y="1141659"/>
            <a:ext cx="5464630" cy="959284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Ridge regression feature importance: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344F3CC-361B-2176-1CB0-DB9995ED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3" y="3017520"/>
            <a:ext cx="5272605" cy="184912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Here we can see how the variables having the significant relationship with dependent variable</a:t>
            </a:r>
          </a:p>
          <a:p>
            <a:pPr marL="57150" indent="0" algn="just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52ABB16D-1407-7973-1DD2-58F1DAB59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6075281"/>
            <a:ext cx="963561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1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CE85-5584-3BE9-FC95-08F11CB9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37458"/>
            <a:ext cx="11149020" cy="794656"/>
          </a:xfrm>
        </p:spPr>
        <p:txBody>
          <a:bodyPr/>
          <a:lstStyle/>
          <a:p>
            <a:r>
              <a:rPr lang="en-US" dirty="0"/>
              <a:t>Random forest Regression: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F20E1-15D8-6E4B-B6EB-BDAF8549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2" y="1480502"/>
            <a:ext cx="6939172" cy="473524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The model explains approximately 92% of the variance in the dependent variable.</a:t>
            </a:r>
          </a:p>
          <a:p>
            <a:pPr marL="57150" indent="0" algn="just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</a:rPr>
              <a:t>Training MSE: 1.2833770745865212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</a:rPr>
              <a:t>Training R-squared: 0.9587684005960768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</a:rPr>
              <a:t>Testing MSE: 7.457904121157479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</a:rPr>
              <a:t>Testing R-squared: 0.7154262864613008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</a:rPr>
              <a:t>Overall R-squared: 0.9164255658458025</a:t>
            </a:r>
          </a:p>
          <a:p>
            <a:pPr marL="57150" indent="0" algn="just">
              <a:buNone/>
            </a:pPr>
            <a:endParaRPr lang="en-US" sz="2000" b="0" i="0" dirty="0">
              <a:solidFill>
                <a:schemeClr val="tx1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The model performs well on both training and testing datasets, as evidenced by the high R-squared values. However, there is a noticeable drop in R-squared from training to testing, suggesting potential overfitting.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BCCD47B5-7EFF-60F1-0674-249BB0081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5" y="6076335"/>
            <a:ext cx="963561" cy="78166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B9DDDE-FBE5-5700-B7F2-EFAF713F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1480502"/>
            <a:ext cx="3321049" cy="45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8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E544-54E7-810D-FC8E-46B90658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93" y="1273629"/>
            <a:ext cx="5013021" cy="84636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Distribution of prediction Errors: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9E811-4098-4290-0B32-C56646067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93" y="2446768"/>
            <a:ext cx="5145036" cy="303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8150B-A089-DE95-01FB-5210F959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07" y="2119989"/>
            <a:ext cx="6172200" cy="4143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5468E-C3BF-E2CF-7E1D-EEE90F432BD1}"/>
              </a:ext>
            </a:extLst>
          </p:cNvPr>
          <p:cNvSpPr txBox="1"/>
          <p:nvPr/>
        </p:nvSpPr>
        <p:spPr>
          <a:xfrm>
            <a:off x="5709707" y="1391047"/>
            <a:ext cx="5742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FEATURE IMPORTANCE:</a:t>
            </a:r>
          </a:p>
        </p:txBody>
      </p:sp>
      <p:pic>
        <p:nvPicPr>
          <p:cNvPr id="8" name="Picture 7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A3F223F5-A80C-63A0-D6ED-CB7DD0E615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76335"/>
            <a:ext cx="963561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219C-0E7F-6E87-F5BD-D52DABB2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1219200"/>
            <a:ext cx="10774988" cy="783771"/>
          </a:xfrm>
        </p:spPr>
        <p:txBody>
          <a:bodyPr numCol="2"/>
          <a:lstStyle/>
          <a:p>
            <a:r>
              <a:rPr lang="en-US" sz="2800" dirty="0">
                <a:solidFill>
                  <a:srgbClr val="FF0000"/>
                </a:solidFill>
              </a:rPr>
              <a:t>Decision Tree:  			     SHAP Analysis: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92745-27D2-C525-0C49-F9AB4DD9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6" y="2339265"/>
            <a:ext cx="4803141" cy="3517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8A058-334E-66C7-F2C3-B4B8D28F0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50" y="2166031"/>
            <a:ext cx="4803141" cy="4381725"/>
          </a:xfrm>
          <a:prstGeom prst="rect">
            <a:avLst/>
          </a:prstGeom>
        </p:spPr>
      </p:pic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DD68A976-EF84-30BB-6353-D35B8914C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" y="6076335"/>
            <a:ext cx="963561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3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0FB6-0FEB-DC10-65F1-377222C7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4" y="205700"/>
            <a:ext cx="8736227" cy="856184"/>
          </a:xfrm>
        </p:spPr>
        <p:txBody>
          <a:bodyPr>
            <a:noAutofit/>
          </a:bodyPr>
          <a:lstStyle/>
          <a:p>
            <a:r>
              <a:rPr lang="en-US" b="1" dirty="0"/>
              <a:t>INDEX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0C8A4C-15BF-EFB3-BC45-B641CDCA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8800"/>
            <a:ext cx="4082550" cy="45381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 Research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Hypothesis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Methodology &amp; Analysis</a:t>
            </a:r>
          </a:p>
          <a:p>
            <a:r>
              <a:rPr lang="en-US" dirty="0"/>
              <a:t>Discussion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8D58C5B-5B6F-9EB8-28A2-1C5119D424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123" b="19123"/>
          <a:stretch>
            <a:fillRect/>
          </a:stretch>
        </p:blipFill>
        <p:spPr>
          <a:xfrm>
            <a:off x="6096000" y="1140542"/>
            <a:ext cx="6096000" cy="5699996"/>
          </a:xfrm>
          <a:prstGeom prst="rect">
            <a:avLst/>
          </a:prstGeom>
        </p:spPr>
      </p:pic>
      <p:pic>
        <p:nvPicPr>
          <p:cNvPr id="5" name="Picture 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5757FA61-D3EB-90EB-9EC4-40C8F1CAD8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7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333" b="-633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31E0B-1F51-706D-7A7C-62E5A267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FINDINGS</a:t>
            </a:r>
          </a:p>
        </p:txBody>
      </p:sp>
      <p:pic>
        <p:nvPicPr>
          <p:cNvPr id="2" name="Picture 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33276E1A-8D4D-E98C-BEB7-74A106A7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335"/>
            <a:ext cx="963561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3"/>
    </mc:Choice>
    <mc:Fallback xmlns="">
      <p:transition spd="slow" advTm="140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0D2B-AB2F-9258-4D46-D3DFEBC1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4" y="272817"/>
            <a:ext cx="11149020" cy="1186249"/>
          </a:xfrm>
        </p:spPr>
        <p:txBody>
          <a:bodyPr/>
          <a:lstStyle/>
          <a:p>
            <a:r>
              <a:rPr lang="en-US" b="1"/>
              <a:t>MODEL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4B09-B6B1-4F0D-3337-9ECBAD53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73" y="865941"/>
            <a:ext cx="11150073" cy="4536226"/>
          </a:xfrm>
        </p:spPr>
        <p:txBody>
          <a:bodyPr/>
          <a:lstStyle/>
          <a:p>
            <a:pPr marL="57150" indent="0">
              <a:buNone/>
            </a:pPr>
            <a:r>
              <a:rPr lang="en-US"/>
              <a:t>Comparing Both Models.</a:t>
            </a:r>
          </a:p>
          <a:p>
            <a:pPr marL="5715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25F3C8EA-B9FE-B495-AA18-3FC4D2253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A992D0F-DD9A-C191-9366-DEE448963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7" y="1635162"/>
            <a:ext cx="9416579" cy="45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7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88"/>
    </mc:Choice>
    <mc:Fallback xmlns="">
      <p:transition spd="slow" advTm="3298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1782-3E49-5D51-9208-519A5E75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4" y="230566"/>
            <a:ext cx="11149020" cy="1186249"/>
          </a:xfrm>
        </p:spPr>
        <p:txBody>
          <a:bodyPr/>
          <a:lstStyle/>
          <a:p>
            <a:r>
              <a:rPr lang="en-US" b="1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04533-BC38-4AE4-8C0D-D644B6FD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53" y="1159947"/>
            <a:ext cx="11150073" cy="4538105"/>
          </a:xfrm>
        </p:spPr>
        <p:txBody>
          <a:bodyPr/>
          <a:lstStyle/>
          <a:p>
            <a:r>
              <a:rPr lang="en-US"/>
              <a:t>Significant IV’s and Their Relationship with DV</a:t>
            </a:r>
          </a:p>
          <a:p>
            <a:endParaRPr lang="en-US"/>
          </a:p>
          <a:p>
            <a:pPr marL="57150" indent="0">
              <a:buNone/>
            </a:pPr>
            <a:endParaRPr lang="en-US"/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AE108731-2C1D-EE91-ECB5-8CDD1BF93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DE2A59-B4B7-E6C1-F129-440A961DA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5" y="2027460"/>
            <a:ext cx="8199948" cy="43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6"/>
    </mc:Choice>
    <mc:Fallback xmlns="">
      <p:transition spd="slow" advTm="2660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16E8-2C22-003B-DEED-27E2F678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68" y="239187"/>
            <a:ext cx="11149020" cy="642769"/>
          </a:xfrm>
        </p:spPr>
        <p:txBody>
          <a:bodyPr/>
          <a:lstStyle/>
          <a:p>
            <a:r>
              <a:rPr lang="en-US" dirty="0"/>
              <a:t>Checking Hypothesis.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106D-74EF-90DA-1302-3367EFE21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83704"/>
            <a:ext cx="8961120" cy="5129777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Socioeconomic Factors:</a:t>
            </a:r>
          </a:p>
          <a:p>
            <a:pPr marL="57150" indent="0">
              <a:buNone/>
            </a:pPr>
            <a:endParaRPr lang="en-US" sz="3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 H0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strong evidence of a significant relationship between poverty levels and death rates.</a:t>
            </a:r>
          </a:p>
          <a:p>
            <a:pPr marL="5715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Reason: The coefficients for poverty-related variables are close to zero and not statistically significant. </a:t>
            </a:r>
          </a:p>
          <a:p>
            <a:pPr marL="5715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Factors:</a:t>
            </a:r>
          </a:p>
          <a:p>
            <a:pPr marL="57150" indent="0"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 H0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Demographic factors, including population density, segregation levels, and race/ethnicity, significantly influence death rates.</a:t>
            </a:r>
          </a:p>
          <a:p>
            <a:pPr marL="5715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Reason: These demographic variables have non-zero coefficients and are statistically significant.</a:t>
            </a:r>
          </a:p>
          <a:p>
            <a:pPr marL="5715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 Factors:</a:t>
            </a:r>
          </a:p>
          <a:p>
            <a:pPr marL="57150" indent="0"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 H0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Geographic factors, such as regional location and urban/rural status, significantly affect death rates.</a:t>
            </a:r>
          </a:p>
          <a:p>
            <a:pPr marL="5715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Reason: Geographic variables have non-zero coefficients and are statistically significant.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9F76046C-FD9B-CBC9-F62F-82DC221B8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4791A-5704-F9B5-FC3F-C3E0A19B99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8" y="1186479"/>
            <a:ext cx="1152867" cy="490548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05281-01E3-D8C5-CD35-434A1DE89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49" y="1186479"/>
            <a:ext cx="884850" cy="49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71"/>
    </mc:Choice>
    <mc:Fallback xmlns="">
      <p:transition spd="slow" advTm="2917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2F2134-599B-A8FD-1EE7-9E427638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4" y="220734"/>
            <a:ext cx="11149020" cy="1186249"/>
          </a:xfrm>
        </p:spPr>
        <p:txBody>
          <a:bodyPr/>
          <a:lstStyle/>
          <a:p>
            <a:r>
              <a:rPr lang="en-US" b="1"/>
              <a:t>RECOMMENDATIONS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383784-BECA-483F-9FDE-158CBB548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1" y="1273629"/>
            <a:ext cx="11150073" cy="5093276"/>
          </a:xfrm>
        </p:spPr>
        <p:txBody>
          <a:bodyPr>
            <a:normAutofit fontScale="92500" lnSpcReduction="10000"/>
          </a:bodyPr>
          <a:lstStyle/>
          <a:p>
            <a:pPr marL="57150" indent="0" algn="just">
              <a:buNone/>
            </a:pPr>
            <a:r>
              <a:rPr lang="en-US" b="1">
                <a:latin typeface="+mj-lt"/>
              </a:rPr>
              <a:t>Limitations:</a:t>
            </a:r>
          </a:p>
          <a:p>
            <a:pPr marL="57150" indent="0" algn="just">
              <a:buNone/>
            </a:pPr>
            <a:endParaRPr lang="en-US" sz="2800" b="1" i="0">
              <a:solidFill>
                <a:srgbClr val="374151"/>
              </a:solidFill>
              <a:effectLst/>
            </a:endParaRPr>
          </a:p>
          <a:p>
            <a:pPr marL="57150" indent="0" algn="just">
              <a:buNone/>
            </a:pPr>
            <a:r>
              <a:rPr lang="en-US" sz="2800" b="1" i="0">
                <a:solidFill>
                  <a:srgbClr val="374151"/>
                </a:solidFill>
                <a:effectLst/>
              </a:rPr>
              <a:t>Simplified Variables: Broad categorizations may oversimplify complex realities.</a:t>
            </a:r>
          </a:p>
          <a:p>
            <a:pPr marL="57150" indent="0" algn="just">
              <a:buNone/>
            </a:pPr>
            <a:r>
              <a:rPr lang="en-US" sz="2800" b="1" i="0">
                <a:solidFill>
                  <a:srgbClr val="374151"/>
                </a:solidFill>
                <a:effectLst/>
              </a:rPr>
              <a:t>Data Constraints: Lack of continuous data limits analysis depth.</a:t>
            </a:r>
          </a:p>
          <a:p>
            <a:pPr marL="57150" indent="0" algn="just">
              <a:buNone/>
            </a:pPr>
            <a:r>
              <a:rPr lang="en-US" sz="2800" b="1" i="0">
                <a:solidFill>
                  <a:srgbClr val="374151"/>
                </a:solidFill>
                <a:effectLst/>
              </a:rPr>
              <a:t>Model Interpretation: Categorical variables make interpreting impacts challenging.</a:t>
            </a:r>
          </a:p>
          <a:p>
            <a:pPr marL="57150" indent="0" algn="just">
              <a:buNone/>
            </a:pPr>
            <a:r>
              <a:rPr lang="en-US" sz="2800" b="1" i="0">
                <a:solidFill>
                  <a:srgbClr val="374151"/>
                </a:solidFill>
                <a:effectLst/>
              </a:rPr>
              <a:t>Limited Generalizability: Findings may not apply to different contexts.</a:t>
            </a:r>
          </a:p>
          <a:p>
            <a:pPr marL="57150" indent="0" algn="just">
              <a:buNone/>
            </a:pPr>
            <a:r>
              <a:rPr lang="en-US" sz="2800" b="1" i="0">
                <a:solidFill>
                  <a:srgbClr val="374151"/>
                </a:solidFill>
                <a:effectLst/>
              </a:rPr>
              <a:t>Statistical Considerations: Concerns about residuals and autocorrelation.</a:t>
            </a:r>
          </a:p>
          <a:p>
            <a:pPr marL="57150" indent="0" algn="just">
              <a:buNone/>
            </a:pPr>
            <a:br>
              <a:rPr lang="en-US" sz="2000" b="1" i="0">
                <a:solidFill>
                  <a:srgbClr val="374151"/>
                </a:solidFill>
                <a:effectLst/>
              </a:rPr>
            </a:br>
            <a:endParaRPr lang="en-US" b="1">
              <a:latin typeface="+mj-lt"/>
            </a:endParaRPr>
          </a:p>
        </p:txBody>
      </p:sp>
      <p:pic>
        <p:nvPicPr>
          <p:cNvPr id="2" name="Picture 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0B9C47C-778F-4557-C8D5-8F82BA693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1" y="6091968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46"/>
    </mc:Choice>
    <mc:Fallback xmlns="">
      <p:transition spd="slow" advTm="3064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0CE7-351B-5F8B-A66F-AD3457B9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9" y="314661"/>
            <a:ext cx="11149020" cy="1186249"/>
          </a:xfrm>
        </p:spPr>
        <p:txBody>
          <a:bodyPr/>
          <a:lstStyle/>
          <a:p>
            <a:r>
              <a:rPr lang="en-US" b="1"/>
              <a:t>RECOMMENDATIONS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98A42-5216-08EA-4A0A-B2BF0C56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83" y="1882589"/>
            <a:ext cx="11150073" cy="3828100"/>
          </a:xfrm>
        </p:spPr>
        <p:txBody>
          <a:bodyPr/>
          <a:lstStyle/>
          <a:p>
            <a:r>
              <a:rPr lang="en-US" b="1">
                <a:latin typeface="+mj-lt"/>
              </a:rPr>
              <a:t>Future Scope:</a:t>
            </a:r>
          </a:p>
          <a:p>
            <a:pPr marL="57150" indent="0">
              <a:buNone/>
            </a:pPr>
            <a:endParaRPr lang="en-US" b="1">
              <a:latin typeface="+mj-lt"/>
            </a:endParaRPr>
          </a:p>
          <a:p>
            <a:pPr marL="57150" indent="0">
              <a:buNone/>
            </a:pPr>
            <a:r>
              <a:rPr lang="en-US" b="1">
                <a:solidFill>
                  <a:schemeClr val="tx1"/>
                </a:solidFill>
              </a:rPr>
              <a:t>Enhanced Data Detail: Use more detailed, continuous data.</a:t>
            </a:r>
          </a:p>
          <a:p>
            <a:pPr marL="57150" indent="0">
              <a:buNone/>
            </a:pPr>
            <a:r>
              <a:rPr lang="en-US" b="1">
                <a:solidFill>
                  <a:schemeClr val="tx1"/>
                </a:solidFill>
              </a:rPr>
              <a:t>Diverse Models: Explore different statistical models.</a:t>
            </a:r>
          </a:p>
          <a:p>
            <a:pPr marL="57150" indent="0">
              <a:buNone/>
            </a:pPr>
            <a:r>
              <a:rPr lang="en-US" b="1">
                <a:solidFill>
                  <a:schemeClr val="tx1"/>
                </a:solidFill>
              </a:rPr>
              <a:t>Wider Variables: Include factors like healthcare access. </a:t>
            </a:r>
          </a:p>
          <a:p>
            <a:pPr marL="57150" indent="0">
              <a:buNone/>
            </a:pPr>
            <a:r>
              <a:rPr lang="en-US" b="1">
                <a:solidFill>
                  <a:schemeClr val="tx1"/>
                </a:solidFill>
              </a:rPr>
              <a:t>Policy Impact: Assess the impact of interventions.</a:t>
            </a:r>
          </a:p>
          <a:p>
            <a:pPr marL="571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3"/>
    </mc:Choice>
    <mc:Fallback xmlns="">
      <p:transition spd="slow" advTm="1325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D2B3-6C45-7045-1748-CEFE6A95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26572"/>
            <a:ext cx="11149020" cy="968828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250F-44D9-807C-F362-5B79105F8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1" y="1513114"/>
            <a:ext cx="11150073" cy="452845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u="none" strike="noStrike" dirty="0">
                <a:solidFill>
                  <a:schemeClr val="tx1"/>
                </a:solidFill>
                <a:effectLst/>
                <a:latin typeface="Garamond" panose="02020404030301010803" pitchFamily="18" charset="0"/>
                <a:cs typeface="Arial" panose="020B0604020202020204" pitchFamily="34" charset="0"/>
              </a:rPr>
              <a:t>Ridge Regression reveals socio-demographic associations with mortality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u="none" strike="noStrike" dirty="0">
                <a:solidFill>
                  <a:schemeClr val="tx1"/>
                </a:solidFill>
                <a:effectLst/>
                <a:latin typeface="Garamond" panose="02020404030301010803" pitchFamily="18" charset="0"/>
                <a:cs typeface="Arial" panose="020B0604020202020204" pitchFamily="34" charset="0"/>
              </a:rPr>
              <a:t>Valuable results but acknowledge data and model limitations.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u="none" strike="noStrike" dirty="0">
                <a:solidFill>
                  <a:schemeClr val="tx1"/>
                </a:solidFill>
                <a:effectLst/>
                <a:latin typeface="Garamond" panose="02020404030301010803" pitchFamily="18" charset="0"/>
                <a:cs typeface="Arial" panose="020B0604020202020204" pitchFamily="34" charset="0"/>
              </a:rPr>
              <a:t>Emphasize the need for detailed data and diverse analysis methods.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u="none" strike="noStrike" dirty="0">
                <a:solidFill>
                  <a:schemeClr val="tx1"/>
                </a:solidFill>
                <a:effectLst/>
                <a:latin typeface="Garamond" panose="02020404030301010803" pitchFamily="18" charset="0"/>
                <a:cs typeface="Arial" panose="020B0604020202020204" pitchFamily="34" charset="0"/>
              </a:rPr>
              <a:t>Inform public health policies and strategies.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u="none" strike="noStrike" dirty="0">
                <a:solidFill>
                  <a:schemeClr val="tx1"/>
                </a:solidFill>
                <a:effectLst/>
                <a:latin typeface="Garamond" panose="02020404030301010803" pitchFamily="18" charset="0"/>
                <a:cs typeface="Arial" panose="020B0604020202020204" pitchFamily="34" charset="0"/>
              </a:rPr>
              <a:t>Collaboration with domain experts enhances real-world applicability.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u="none" strike="noStrike" dirty="0">
                <a:solidFill>
                  <a:schemeClr val="tx1"/>
                </a:solidFill>
                <a:effectLst/>
                <a:latin typeface="Garamond" panose="02020404030301010803" pitchFamily="18" charset="0"/>
                <a:cs typeface="Arial" panose="020B0604020202020204" pitchFamily="34" charset="0"/>
              </a:rPr>
              <a:t>Identifies factors for targeted interventions and supports healthcare planning.</a:t>
            </a:r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77A49D4C-BF1A-E22D-A4AB-3AF3E482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1" y="6041571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2"/>
    </mc:Choice>
    <mc:Fallback xmlns="">
      <p:transition spd="slow" advTm="1998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AEF2-1B5D-4E46-03F5-013B059D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81000"/>
            <a:ext cx="11149020" cy="914401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6C97-C7B8-1EF8-C8F9-3567CC70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71" y="1295400"/>
            <a:ext cx="11150073" cy="4593771"/>
          </a:xfrm>
        </p:spPr>
        <p:txBody>
          <a:bodyPr>
            <a:noAutofit/>
          </a:bodyPr>
          <a:lstStyle/>
          <a:p>
            <a:pPr marL="5715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https://ourworldindata.org/influenza-deaths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https://www.sciencedirect.com/science/article/abs/pii/S0264410X21015619?via%3Dihu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b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https://journals.plos.org/plosone/article?id=10.1371/journal.pone.0283475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Association of Asthma With Treatments and Outcomes in Children With Critical Influenza - ScienceDirect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Disease Burden of Flu | CDC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https://jogh.org/documents/issue201902/jogh-09-020421.pdf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https://www.ncbi.nlm.nih.gov/pmc/articles/PMC5818346/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https://academic.oup.com/cid/article/54/10/1427/352114 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▪ https://read.dukeupress.edu/demography/article/56/5/1723/168053/Determinants-of</a:t>
            </a:r>
          </a:p>
          <a:p>
            <a:pPr marL="5715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Influenza-Mortality-Trends-Age </a:t>
            </a:r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C1DD0D18-5CCD-C9D3-64EF-C1099BACAB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" y="6091968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6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55ED-5CFC-CFD1-DAED-DD5272DD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3" name="Picture 2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41CB1D00-1A66-BA50-FEBC-BD5B38768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5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B3D2261-4F35-A70C-B691-B362F51A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185830"/>
            <a:ext cx="8315445" cy="876053"/>
          </a:xfrm>
        </p:spPr>
        <p:txBody>
          <a:bodyPr>
            <a:no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0BFE69E-93F1-9367-29D3-A6C98C202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061884"/>
            <a:ext cx="4210021" cy="5536052"/>
          </a:xfrm>
        </p:spPr>
        <p:txBody>
          <a:bodyPr>
            <a:normAutofit fontScale="55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3600" b="1" dirty="0"/>
              <a:t>Global Health Impact: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3300" b="1" i="0" dirty="0">
                <a:solidFill>
                  <a:schemeClr val="tx1"/>
                </a:solidFill>
                <a:effectLst/>
              </a:rPr>
              <a:t>Influenza significantly threatens public health globally, with severe implications during epidemics and pandemics.</a:t>
            </a:r>
          </a:p>
          <a:p>
            <a:pPr algn="just">
              <a:buFont typeface="+mj-lt"/>
              <a:buAutoNum type="arabicPeriod"/>
            </a:pPr>
            <a:endParaRPr lang="en-US" sz="2900" b="1" dirty="0">
              <a:solidFill>
                <a:schemeClr val="tx1"/>
              </a:solidFill>
            </a:endParaRPr>
          </a:p>
          <a:p>
            <a:pPr algn="just">
              <a:buFont typeface="+mj-lt"/>
              <a:buAutoNum type="arabicPeriod"/>
            </a:pPr>
            <a:r>
              <a:rPr lang="en-US" sz="3600" b="1" dirty="0"/>
              <a:t>Healthcare System Indicator:</a:t>
            </a:r>
            <a:r>
              <a:rPr lang="en-US" sz="3200" b="1" dirty="0"/>
              <a:t> </a:t>
            </a:r>
            <a:r>
              <a:rPr lang="en-US" sz="3300" b="1" dirty="0">
                <a:solidFill>
                  <a:schemeClr val="tx1"/>
                </a:solidFill>
              </a:rPr>
              <a:t>Flu-related death rates critically reflect the effectiveness of global health systems and inform policy decisions.</a:t>
            </a:r>
          </a:p>
          <a:p>
            <a:pPr algn="just">
              <a:buFont typeface="+mj-lt"/>
              <a:buAutoNum type="arabicPeriod"/>
            </a:pPr>
            <a:endParaRPr lang="en-US" sz="2900" b="1" dirty="0">
              <a:solidFill>
                <a:schemeClr val="tx1"/>
              </a:solidFill>
            </a:endParaRPr>
          </a:p>
          <a:p>
            <a:pPr algn="just">
              <a:buFont typeface="+mj-lt"/>
              <a:buAutoNum type="arabicPeriod"/>
            </a:pPr>
            <a:r>
              <a:rPr lang="en-US" sz="3600" b="1" dirty="0"/>
              <a:t>Public Health Strategy Guide:</a:t>
            </a:r>
            <a:r>
              <a:rPr lang="en-US" sz="3100" b="1" dirty="0"/>
              <a:t> </a:t>
            </a:r>
            <a:r>
              <a:rPr lang="en-US" sz="3300" b="1" dirty="0">
                <a:solidFill>
                  <a:schemeClr val="tx1"/>
                </a:solidFill>
              </a:rPr>
              <a:t>Mortality data guides essential health strategies, influencing resource allocation and preventive measures.</a:t>
            </a:r>
          </a:p>
          <a:p>
            <a:pPr algn="just">
              <a:buFont typeface="+mj-lt"/>
              <a:buAutoNum type="arabicPeriod"/>
            </a:pPr>
            <a:endParaRPr lang="en-US" sz="3200" b="1" dirty="0"/>
          </a:p>
          <a:p>
            <a:pPr algn="just">
              <a:buFont typeface="+mj-lt"/>
              <a:buAutoNum type="arabicPeriod"/>
            </a:pPr>
            <a:r>
              <a:rPr lang="en-US" sz="3600" b="1" dirty="0"/>
              <a:t>Global Health Governance:</a:t>
            </a:r>
            <a:r>
              <a:rPr lang="en-US" sz="3200" b="1" dirty="0"/>
              <a:t> </a:t>
            </a:r>
            <a:r>
              <a:rPr lang="en-US" sz="3300" b="1" dirty="0">
                <a:solidFill>
                  <a:schemeClr val="tx1"/>
                </a:solidFill>
              </a:rPr>
              <a:t>Analyzing flu mortality is key to international health collaboration and effective response planning.</a:t>
            </a:r>
          </a:p>
        </p:txBody>
      </p:sp>
      <p:pic>
        <p:nvPicPr>
          <p:cNvPr id="5" name="Content Placeholder 4" descr="A close-up of a coral&#10;&#10;Description automatically generated">
            <a:extLst>
              <a:ext uri="{FF2B5EF4-FFF2-40B4-BE49-F238E27FC236}">
                <a16:creationId xmlns:a16="http://schemas.microsoft.com/office/drawing/2014/main" id="{F6232ACE-4CAC-05EF-CACA-9AAB026F27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225" r="20166"/>
          <a:stretch/>
        </p:blipFill>
        <p:spPr>
          <a:xfrm>
            <a:off x="6095999" y="1189702"/>
            <a:ext cx="6096001" cy="5668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39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E6BC87-3FEF-40AA-B486-9C0DBD6B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813"/>
            <a:ext cx="11360800" cy="872841"/>
          </a:xfrm>
        </p:spPr>
        <p:txBody>
          <a:bodyPr>
            <a:normAutofit/>
          </a:bodyPr>
          <a:lstStyle/>
          <a:p>
            <a:r>
              <a:rPr lang="en-US" sz="3600" b="1" dirty="0"/>
              <a:t>BACKGROUND RESEARCH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5DB4F-BB88-CDCD-6FE3-E09AAF79C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279" y="1435510"/>
            <a:ext cx="11359444" cy="5046632"/>
          </a:xfrm>
        </p:spPr>
        <p:txBody>
          <a:bodyPr>
            <a:normAutofit/>
          </a:bodyPr>
          <a:lstStyle/>
          <a:p>
            <a:pPr algn="just"/>
            <a:r>
              <a:rPr lang="en-US" sz="2800" b="1" i="0" dirty="0">
                <a:effectLst/>
              </a:rPr>
              <a:t>Impact of Influenza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: </a:t>
            </a:r>
            <a:r>
              <a:rPr lang="en-US" sz="2200" b="1" i="0" dirty="0">
                <a:solidFill>
                  <a:schemeClr val="tx1"/>
                </a:solidFill>
                <a:effectLst/>
              </a:rPr>
              <a:t>Essential to study due</a:t>
            </a:r>
          </a:p>
          <a:p>
            <a:pPr marL="57150" indent="0" algn="just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</a:rPr>
              <a:t>      to significant health and economic impacts on </a:t>
            </a:r>
          </a:p>
          <a:p>
            <a:pPr marL="57150" indent="0" algn="just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</a:rPr>
              <a:t>      public health and businesses.</a:t>
            </a:r>
          </a:p>
          <a:p>
            <a:pPr algn="just"/>
            <a:r>
              <a:rPr lang="en-US" sz="2800" b="1" dirty="0"/>
              <a:t>Influenza Survivor Research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US" sz="2200" b="1" dirty="0">
                <a:solidFill>
                  <a:schemeClr val="tx1"/>
                </a:solidFill>
              </a:rPr>
              <a:t>Highlights </a:t>
            </a:r>
          </a:p>
          <a:p>
            <a:pPr marL="5715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      increased healthcare costs, identifies risk factors,</a:t>
            </a:r>
          </a:p>
          <a:p>
            <a:pPr marL="5715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      and analyzes economic burdens on businesses and </a:t>
            </a:r>
          </a:p>
          <a:p>
            <a:pPr marL="5715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      healthcare systems.</a:t>
            </a:r>
          </a:p>
          <a:p>
            <a:pPr algn="just"/>
            <a:r>
              <a:rPr lang="en-US" sz="2600" b="1" dirty="0"/>
              <a:t>Independent Variables in Our Study</a:t>
            </a:r>
            <a:r>
              <a:rPr lang="en-US" sz="2400" b="1" i="0" dirty="0">
                <a:solidFill>
                  <a:srgbClr val="D1D5DB"/>
                </a:solidFill>
                <a:effectLst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200" b="1" dirty="0">
                <a:solidFill>
                  <a:schemeClr val="tx1"/>
                </a:solidFill>
              </a:rPr>
              <a:t>Focuses</a:t>
            </a:r>
          </a:p>
          <a:p>
            <a:pPr marL="5715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      on flu death rates with socioeconomic status, and </a:t>
            </a:r>
          </a:p>
          <a:p>
            <a:pPr marL="5715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      demographic factors affecting influenza outcomes in </a:t>
            </a:r>
          </a:p>
          <a:p>
            <a:pPr marL="57150" indent="0" algn="just">
              <a:buNone/>
            </a:pPr>
            <a:r>
              <a:rPr lang="en-US" sz="2200" b="1" dirty="0">
                <a:solidFill>
                  <a:schemeClr val="tx1"/>
                </a:solidFill>
              </a:rPr>
              <a:t>      urban and rural areas.</a:t>
            </a:r>
          </a:p>
          <a:p>
            <a:pPr algn="just"/>
            <a:endParaRPr lang="en-US" sz="2200" b="1" dirty="0">
              <a:solidFill>
                <a:schemeClr val="tx1"/>
              </a:solidFill>
            </a:endParaRPr>
          </a:p>
          <a:p>
            <a:pPr algn="just"/>
            <a:endParaRPr lang="en-US" sz="2200" b="1" dirty="0">
              <a:solidFill>
                <a:schemeClr val="tx1"/>
              </a:solidFill>
            </a:endParaRPr>
          </a:p>
          <a:p>
            <a:pPr algn="just"/>
            <a:endParaRPr lang="en-US" sz="2200" b="1" dirty="0">
              <a:solidFill>
                <a:schemeClr val="tx1"/>
              </a:solidFill>
            </a:endParaRPr>
          </a:p>
          <a:p>
            <a:pPr algn="just"/>
            <a:endParaRPr lang="en-US" sz="2200" b="1" dirty="0">
              <a:solidFill>
                <a:schemeClr val="tx1"/>
              </a:solidFill>
            </a:endParaRPr>
          </a:p>
          <a:p>
            <a:pPr algn="just"/>
            <a:endParaRPr lang="en-US" sz="2200" b="1" dirty="0">
              <a:solidFill>
                <a:schemeClr val="tx1"/>
              </a:solidFill>
            </a:endParaRPr>
          </a:p>
        </p:txBody>
      </p:sp>
      <p:pic>
        <p:nvPicPr>
          <p:cNvPr id="2" name="Picture 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4064DC8B-EE31-FA5F-53D8-5B61EB1025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75D50-CC4E-DB67-0423-3F4AD592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39" y="1435511"/>
            <a:ext cx="4509683" cy="50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D230-6F87-8D8B-92FA-3641D534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29" y="203046"/>
            <a:ext cx="7548528" cy="763553"/>
          </a:xfrm>
        </p:spPr>
        <p:txBody>
          <a:bodyPr>
            <a:noAutofit/>
          </a:bodyPr>
          <a:lstStyle/>
          <a:p>
            <a:r>
              <a:rPr lang="en-US" sz="3600" b="1" dirty="0"/>
              <a:t>RESEARCH QUESTIONS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B6B1E-8D8D-16BB-9A42-E7C65C6D08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algn="l"/>
            <a:r>
              <a:rPr lang="en-US" sz="2500" b="1" i="0" dirty="0">
                <a:solidFill>
                  <a:schemeClr val="bg2"/>
                </a:solidFill>
                <a:effectLst/>
              </a:rPr>
              <a:t>Main Research Question:</a:t>
            </a:r>
            <a:endParaRPr lang="en-US" sz="2500" b="0" i="0" dirty="0">
              <a:solidFill>
                <a:schemeClr val="bg2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Influence of socioeconomic, demographic, and geographic</a:t>
            </a:r>
          </a:p>
          <a:p>
            <a:pPr marL="5715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variables on pneumonia and influenza death rates in the </a:t>
            </a:r>
          </a:p>
          <a:p>
            <a:pPr marL="5715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     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U.S.</a:t>
            </a:r>
          </a:p>
          <a:p>
            <a:pPr algn="l"/>
            <a:r>
              <a:rPr lang="en-US" sz="2500" b="1" dirty="0">
                <a:solidFill>
                  <a:schemeClr val="bg2"/>
                </a:solidFill>
              </a:rPr>
              <a:t>Socioeconomic Factors: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tx1"/>
                </a:solidFill>
                <a:effectLst/>
              </a:rPr>
              <a:t>Sub-Question: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Effect of poverty on flu mortality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Hypotheses:</a:t>
            </a:r>
            <a:endParaRPr lang="en-US" b="0" i="0" dirty="0"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effectLst/>
              </a:rPr>
              <a:t>H0:</a:t>
            </a:r>
            <a:r>
              <a:rPr lang="en-US" sz="2200" b="0" i="0" dirty="0">
                <a:solidFill>
                  <a:schemeClr val="tx1"/>
                </a:solidFill>
                <a:effectLst/>
              </a:rPr>
              <a:t> Poverty levels do not significantly affect death rates.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effectLst/>
              </a:rPr>
              <a:t>H1:</a:t>
            </a:r>
            <a:r>
              <a:rPr lang="en-US" sz="2200" b="0" i="0" dirty="0">
                <a:solidFill>
                  <a:schemeClr val="tx1"/>
                </a:solidFill>
                <a:effectLst/>
              </a:rPr>
              <a:t> Significant relationship between poverty and death rates.</a:t>
            </a:r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80E365F7-C5DB-5C68-8EA8-FA4FF6D55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F0CCA-83C5-8E38-2CEF-45B4980A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28" y="1595992"/>
            <a:ext cx="4227871" cy="52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3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D230-6F87-8D8B-92FA-3641D534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23" y="219741"/>
            <a:ext cx="11360800" cy="763553"/>
          </a:xfrm>
        </p:spPr>
        <p:txBody>
          <a:bodyPr>
            <a:noAutofit/>
          </a:bodyPr>
          <a:lstStyle/>
          <a:p>
            <a:r>
              <a:rPr lang="en-US" sz="3600" b="1" dirty="0"/>
              <a:t>RESEARCH QUESTIONS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B6B1E-8D8D-16BB-9A42-E7C65C6D08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Demographic &amp; Geographic Factors</a:t>
            </a:r>
          </a:p>
          <a:p>
            <a:r>
              <a:rPr lang="en-US" b="1" dirty="0">
                <a:solidFill>
                  <a:schemeClr val="bg2"/>
                </a:solidFill>
              </a:rPr>
              <a:t>Demographic Variables: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i="1" dirty="0">
                <a:solidFill>
                  <a:schemeClr val="tx1"/>
                </a:solidFill>
              </a:rPr>
              <a:t>Sub-Question: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600" dirty="0">
                <a:solidFill>
                  <a:schemeClr val="tx1"/>
                </a:solidFill>
              </a:rPr>
              <a:t>Impact of population density, segregation, and race/sex disparities.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Hypotheses: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H0: </a:t>
            </a:r>
            <a:r>
              <a:rPr lang="en-US" sz="2200" dirty="0">
                <a:solidFill>
                  <a:schemeClr val="tx1"/>
                </a:solidFill>
              </a:rPr>
              <a:t>No significant impact from these variables.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H1: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Significant influence of demographic factors.</a:t>
            </a:r>
          </a:p>
          <a:p>
            <a:pPr algn="l"/>
            <a:r>
              <a:rPr lang="en-US" b="1" dirty="0">
                <a:solidFill>
                  <a:schemeClr val="bg2"/>
                </a:solidFill>
              </a:rPr>
              <a:t>Geographic Factors: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i="1" dirty="0">
                <a:solidFill>
                  <a:schemeClr val="tx1"/>
                </a:solidFill>
              </a:rPr>
              <a:t>Sub-Question: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600" dirty="0">
                <a:solidFill>
                  <a:schemeClr val="tx1"/>
                </a:solidFill>
              </a:rPr>
              <a:t>Correlation of regional location and urban/rural status.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i="1" dirty="0">
                <a:solidFill>
                  <a:schemeClr val="tx1"/>
                </a:solidFill>
              </a:rPr>
              <a:t>Hypotheses:</a:t>
            </a:r>
          </a:p>
          <a:p>
            <a:pPr marL="742950" lvl="1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H0: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Location and urban/rural status do not significantly influence rates.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H1: </a:t>
            </a:r>
            <a:r>
              <a:rPr lang="en-US" sz="2200" dirty="0">
                <a:solidFill>
                  <a:schemeClr val="tx1"/>
                </a:solidFill>
              </a:rPr>
              <a:t>Significant impact of geographic factors.</a:t>
            </a:r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80E365F7-C5DB-5C68-8EA8-FA4FF6D55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01004A-8FB9-BF67-140D-F2A5D780C6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7004164" y="1262639"/>
            <a:ext cx="4767212" cy="5126037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500E2-BEDD-8E16-3A74-83955907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48343"/>
            <a:ext cx="8736227" cy="16219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Methodology</a:t>
            </a:r>
            <a:r>
              <a:rPr lang="en-US" sz="2500" dirty="0"/>
              <a:t> 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3100" dirty="0">
                <a:solidFill>
                  <a:srgbClr val="FF0000"/>
                </a:solidFill>
              </a:rPr>
              <a:t>Dataset: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4FF4F3F-6873-E456-F180-D12E4020D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3" y="2166257"/>
            <a:ext cx="6263206" cy="366848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934"/>
                </a:solidFill>
              </a:rPr>
              <a:t>this dataset provides information about various socio-economic and demographic factors across different cities and states, including regions, poverty levels, population sizes, population density, segregation levels, racial demographics, and death rates over multiple years.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42934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934"/>
                </a:solidFill>
              </a:rPr>
              <a:t>The dataset contains 1234 rows (entries) and 20 columns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42934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42934"/>
              </a:solidFill>
            </a:endParaRPr>
          </a:p>
        </p:txBody>
      </p:sp>
      <p:pic>
        <p:nvPicPr>
          <p:cNvPr id="6" name="Picture 5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F8A707BB-8287-BA5A-476A-5C5EB6270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" y="6005660"/>
            <a:ext cx="942109" cy="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8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932F0-B772-931C-B64D-AB1CED53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220735"/>
            <a:ext cx="7758243" cy="825230"/>
          </a:xfrm>
        </p:spPr>
        <p:txBody>
          <a:bodyPr>
            <a:normAutofit/>
          </a:bodyPr>
          <a:lstStyle/>
          <a:p>
            <a:r>
              <a:rPr lang="en-US" sz="3600" b="1" dirty="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BF3D3-9D21-9AF8-FB01-97485B3A8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06595"/>
            <a:ext cx="5680400" cy="5218670"/>
          </a:xfrm>
        </p:spPr>
        <p:txBody>
          <a:bodyPr>
            <a:normAutofit lnSpcReduction="10000"/>
          </a:bodyPr>
          <a:lstStyle/>
          <a:p>
            <a:pPr marL="457200" indent="-342900"/>
            <a:r>
              <a:rPr lang="en-US" sz="2400" b="1" dirty="0">
                <a:cs typeface="Calibri"/>
              </a:rPr>
              <a:t>Data Source and Composition: </a:t>
            </a:r>
          </a:p>
          <a:p>
            <a:pPr marL="4572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Utilizing the 'BigCitiesHealth' database.</a:t>
            </a:r>
          </a:p>
          <a:p>
            <a:pPr marL="4572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Data spans 2010-2021, focusing on health, demographic, and socioeconomic variables.</a:t>
            </a:r>
            <a:r>
              <a:rPr lang="en-US" sz="2400" dirty="0">
                <a:solidFill>
                  <a:schemeClr val="tx1"/>
                </a:solidFill>
              </a:rPr>
              <a:t>    </a:t>
            </a:r>
            <a:endParaRPr lang="en-US" sz="2400" dirty="0">
              <a:solidFill>
                <a:schemeClr val="tx1"/>
              </a:solidFill>
              <a:cs typeface="Calibri"/>
            </a:endParaRPr>
          </a:p>
          <a:p>
            <a:pPr marL="457200" indent="-342900"/>
            <a:r>
              <a:rPr lang="en-US" sz="2400" b="1" dirty="0"/>
              <a:t>Dependent Variable: </a:t>
            </a:r>
          </a:p>
          <a:p>
            <a:pPr marL="114300" indent="0">
              <a:buNone/>
            </a:pPr>
            <a:r>
              <a:rPr lang="en-US" sz="2400" b="1" dirty="0"/>
              <a:t>        </a:t>
            </a:r>
            <a:r>
              <a:rPr lang="en-US" sz="2000" dirty="0">
                <a:solidFill>
                  <a:schemeClr val="tx1"/>
                </a:solidFill>
              </a:rPr>
              <a:t>Pneumonia or Influenza Death Rate</a:t>
            </a:r>
            <a:endParaRPr lang="en-US" sz="2000" dirty="0">
              <a:solidFill>
                <a:schemeClr val="tx1"/>
              </a:solidFill>
              <a:cs typeface="Calibri"/>
            </a:endParaRPr>
          </a:p>
          <a:p>
            <a:pPr marL="457200" indent="-342900"/>
            <a:r>
              <a:rPr lang="en-US" sz="2400" b="1" dirty="0"/>
              <a:t>Independent Variables:</a:t>
            </a:r>
            <a:endParaRPr lang="en-US" sz="2400" b="1" dirty="0">
              <a:solidFill>
                <a:schemeClr val="tx1"/>
              </a:solidFill>
              <a:cs typeface="Calibri"/>
            </a:endParaRPr>
          </a:p>
          <a:p>
            <a:pPr marL="1008342" lvl="1" indent="-342900"/>
            <a:r>
              <a:rPr lang="en-US" sz="2000" dirty="0">
                <a:solidFill>
                  <a:schemeClr val="tx1"/>
                </a:solidFill>
              </a:rPr>
              <a:t>City and State</a:t>
            </a:r>
          </a:p>
          <a:p>
            <a:pPr marL="1008342" lvl="1" indent="-342900"/>
            <a:r>
              <a:rPr lang="en-US" sz="2000" dirty="0">
                <a:solidFill>
                  <a:schemeClr val="tx1"/>
                </a:solidFill>
              </a:rPr>
              <a:t>Population Density</a:t>
            </a:r>
          </a:p>
          <a:p>
            <a:pPr marL="1008342" lvl="1" indent="-342900"/>
            <a:r>
              <a:rPr lang="en-US" sz="20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Poverty</a:t>
            </a:r>
            <a:endParaRPr lang="en-US" sz="2000" dirty="0">
              <a:solidFill>
                <a:schemeClr val="tx1"/>
              </a:solidFill>
            </a:endParaRPr>
          </a:p>
          <a:p>
            <a:pPr marL="1008342" lvl="1" indent="-342900"/>
            <a:r>
              <a:rPr lang="en-US" sz="2000" dirty="0">
                <a:solidFill>
                  <a:schemeClr val="tx1"/>
                </a:solidFill>
              </a:rPr>
              <a:t>Race and Sex Labels</a:t>
            </a:r>
          </a:p>
          <a:p>
            <a:pPr marL="1008342" lvl="1" indent="-342900"/>
            <a:r>
              <a:rPr lang="en-US" sz="2000" dirty="0">
                <a:solidFill>
                  <a:schemeClr val="tx1"/>
                </a:solidFill>
              </a:rPr>
              <a:t>Population </a:t>
            </a:r>
            <a:r>
              <a:rPr lang="en-US" sz="20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Segregation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92B01-AF0C-4462-6917-B8822F09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13" y="1506595"/>
            <a:ext cx="5992887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2F48-2D5C-3E6E-D41C-11577B69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01070"/>
            <a:ext cx="11149020" cy="850982"/>
          </a:xfrm>
        </p:spPr>
        <p:txBody>
          <a:bodyPr>
            <a:normAutofit/>
          </a:bodyPr>
          <a:lstStyle/>
          <a:p>
            <a:r>
              <a:rPr lang="en-US" b="1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3785-8164-6866-E38E-59C902B8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Cleaning:</a:t>
            </a:r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Deleted irrelevant columns with redundant or missing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columns with negligible information or overlapping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Kept 12 unusual observations for comprehensive analysis.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Focused dataset by filtering race and gender categories.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'Gender' and aggregated 'Race Label' categories.</a:t>
            </a:r>
          </a:p>
          <a:p>
            <a:pPr marL="57150" indent="0" algn="just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b="1" dirty="0"/>
              <a:t>Data Transformation: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Ensured no duplicates or missing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Identified outliers using box plots but retained them for </a:t>
            </a:r>
          </a:p>
          <a:p>
            <a:pPr marL="57150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       comprehensive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dirty="0"/>
          </a:p>
        </p:txBody>
      </p:sp>
      <p:pic>
        <p:nvPicPr>
          <p:cNvPr id="4" name="Picture 3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336009B5-0FBC-DD80-7C59-619F873E3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966"/>
            <a:ext cx="942109" cy="766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3B848-780B-E358-72B3-0FD00E313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1" t="1857" r="2683" b="1377"/>
          <a:stretch/>
        </p:blipFill>
        <p:spPr>
          <a:xfrm>
            <a:off x="7843628" y="805727"/>
            <a:ext cx="1858981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A50C7-6A0B-885C-4E9B-87ADBC17C6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3" t="3499" r="3724" b="2328"/>
          <a:stretch/>
        </p:blipFill>
        <p:spPr bwMode="auto">
          <a:xfrm>
            <a:off x="9912395" y="805727"/>
            <a:ext cx="1858981" cy="3200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070CF-355E-52B2-427A-18E786BB8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628" y="4097852"/>
            <a:ext cx="3927748" cy="25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98094"/>
      </p:ext>
    </p:extLst>
  </p:cSld>
  <p:clrMapOvr>
    <a:masterClrMapping/>
  </p:clrMapOvr>
</p:sld>
</file>

<file path=ppt/theme/theme1.xml><?xml version="1.0" encoding="utf-8"?>
<a:theme xmlns:a="http://schemas.openxmlformats.org/drawingml/2006/main" name="RosemaryTheme">
  <a:themeElements>
    <a:clrScheme name="Custom 1">
      <a:dk1>
        <a:srgbClr val="161627"/>
      </a:dk1>
      <a:lt1>
        <a:srgbClr val="F7EFF2"/>
      </a:lt1>
      <a:dk2>
        <a:srgbClr val="CD2B0D"/>
      </a:dk2>
      <a:lt2>
        <a:srgbClr val="0B3958"/>
      </a:lt2>
      <a:accent1>
        <a:srgbClr val="3297AC"/>
      </a:accent1>
      <a:accent2>
        <a:srgbClr val="00749B"/>
      </a:accent2>
      <a:accent3>
        <a:srgbClr val="D3D5E0"/>
      </a:accent3>
      <a:accent4>
        <a:srgbClr val="62744D"/>
      </a:accent4>
      <a:accent5>
        <a:srgbClr val="C6B9B0"/>
      </a:accent5>
      <a:accent6>
        <a:srgbClr val="604045"/>
      </a:accent6>
      <a:hlink>
        <a:srgbClr val="0986D0"/>
      </a:hlink>
      <a:folHlink>
        <a:srgbClr val="044368"/>
      </a:folHlink>
    </a:clrScheme>
    <a:fontScheme name="Custom 1">
      <a:majorFont>
        <a:latin typeface="Algerian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maryTheme" id="{87DF1004-411C-4533-B52C-F0BDBE35FB2D}" vid="{751F98EC-401D-430F-BE1C-D623291CEE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812e46c-e52f-42f4-8313-cfcae0ea4ec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4A9B05AEC0C443B07778B1E74D3727" ma:contentTypeVersion="4" ma:contentTypeDescription="Create a new document." ma:contentTypeScope="" ma:versionID="2049ad969af89c529d591978a10b0c92">
  <xsd:schema xmlns:xsd="http://www.w3.org/2001/XMLSchema" xmlns:xs="http://www.w3.org/2001/XMLSchema" xmlns:p="http://schemas.microsoft.com/office/2006/metadata/properties" xmlns:ns3="3812e46c-e52f-42f4-8313-cfcae0ea4ec5" targetNamespace="http://schemas.microsoft.com/office/2006/metadata/properties" ma:root="true" ma:fieldsID="b4dfec9d6e0f7c769d096ace9de967b9" ns3:_="">
    <xsd:import namespace="3812e46c-e52f-42f4-8313-cfcae0ea4e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2e46c-e52f-42f4-8313-cfcae0ea4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903023-E1C8-468D-B02B-6910D30665D4}">
  <ds:schemaRefs>
    <ds:schemaRef ds:uri="http://schemas.microsoft.com/office/infopath/2007/PartnerControls"/>
    <ds:schemaRef ds:uri="http://www.w3.org/XML/1998/namespace"/>
    <ds:schemaRef ds:uri="3812e46c-e52f-42f4-8313-cfcae0ea4ec5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DAD24D0-D904-4B5E-8FC7-53F3C401DE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077AA7-42F8-47E5-A369-467302F320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12e46c-e52f-42f4-8313-cfcae0ea4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3277</TotalTime>
  <Words>1330</Words>
  <Application>Microsoft Office PowerPoint</Application>
  <PresentationFormat>Widescreen</PresentationFormat>
  <Paragraphs>212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Algerian</vt:lpstr>
      <vt:lpstr>Arial</vt:lpstr>
      <vt:lpstr>Calibri</vt:lpstr>
      <vt:lpstr>Garamond</vt:lpstr>
      <vt:lpstr>Söhne</vt:lpstr>
      <vt:lpstr>RosemaryTheme</vt:lpstr>
      <vt:lpstr>HEALTH AND DEMOGRAPHICS:  DEATH RATES FOR FLU  GROUP 16 – DEATH RATES</vt:lpstr>
      <vt:lpstr>INDEX</vt:lpstr>
      <vt:lpstr>INTRODUCTION</vt:lpstr>
      <vt:lpstr>BACKGROUND RESEARCH</vt:lpstr>
      <vt:lpstr>RESEARCH QUESTIONS</vt:lpstr>
      <vt:lpstr>RESEARCH QUESTIONS</vt:lpstr>
      <vt:lpstr>Methodology    Dataset:</vt:lpstr>
      <vt:lpstr>METHODOLOGY</vt:lpstr>
      <vt:lpstr>DATA QUALITY</vt:lpstr>
      <vt:lpstr>DATA VISUALIZATION</vt:lpstr>
      <vt:lpstr>DATA VISUALIZATION</vt:lpstr>
      <vt:lpstr>Feature Engineering</vt:lpstr>
      <vt:lpstr>Feature Engineering</vt:lpstr>
      <vt:lpstr>Machine learning model: </vt:lpstr>
      <vt:lpstr>Statistical analysis    </vt:lpstr>
      <vt:lpstr>Ridge regression feature importance:</vt:lpstr>
      <vt:lpstr>Random forest Regression:</vt:lpstr>
      <vt:lpstr>Distribution of prediction Errors:</vt:lpstr>
      <vt:lpstr>Decision Tree:          SHAP Analysis:</vt:lpstr>
      <vt:lpstr>FINDINGS</vt:lpstr>
      <vt:lpstr>MODEL SIGNIFICANCE</vt:lpstr>
      <vt:lpstr>MODEL INTERPRETATION</vt:lpstr>
      <vt:lpstr>Checking Hypothesis.</vt:lpstr>
      <vt:lpstr>RECOMMENDATIONS</vt:lpstr>
      <vt:lpstr>RECOMMENDATIONS</vt:lpstr>
      <vt:lpstr>Conclusion: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RosemaryRadich</dc:creator>
  <cp:lastModifiedBy>Mandava, Vinay Chowdary</cp:lastModifiedBy>
  <cp:revision>86</cp:revision>
  <dcterms:created xsi:type="dcterms:W3CDTF">2023-09-11T17:24:57Z</dcterms:created>
  <dcterms:modified xsi:type="dcterms:W3CDTF">2023-12-11T05:44:09Z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0x010100794A9B05AEC0C443B07778B1E74D3727</vt:lpwstr>
  </property>
  <property fmtid="{D5CDD505-2E9C-101B-9397-08002B2CF9AE}" pid="3" name="MediaServiceImageTags">
    <vt:lpwstr/>
  </property>
</Properties>
</file>